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9.xml" ContentType="application/vnd.openxmlformats-officedocument.presentationml.slide+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diagrams/data1.xml" ContentType="application/vnd.openxmlformats-officedocument.drawingml.diagramData+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5"/>
  </p:notesMasterIdLst>
  <p:sldIdLst>
    <p:sldId id="256" r:id="rId5"/>
    <p:sldId id="286" r:id="rId6"/>
    <p:sldId id="320" r:id="rId7"/>
    <p:sldId id="385" r:id="rId8"/>
    <p:sldId id="383" r:id="rId9"/>
    <p:sldId id="384" r:id="rId10"/>
    <p:sldId id="363" r:id="rId11"/>
    <p:sldId id="358" r:id="rId12"/>
    <p:sldId id="359" r:id="rId13"/>
    <p:sldId id="392" r:id="rId14"/>
    <p:sldId id="360" r:id="rId15"/>
    <p:sldId id="361" r:id="rId16"/>
    <p:sldId id="362" r:id="rId17"/>
    <p:sldId id="401" r:id="rId18"/>
    <p:sldId id="311" r:id="rId19"/>
    <p:sldId id="321" r:id="rId20"/>
    <p:sldId id="323" r:id="rId21"/>
    <p:sldId id="271" r:id="rId22"/>
    <p:sldId id="258" r:id="rId23"/>
    <p:sldId id="314" r:id="rId24"/>
    <p:sldId id="315" r:id="rId25"/>
    <p:sldId id="317" r:id="rId26"/>
    <p:sldId id="318" r:id="rId27"/>
    <p:sldId id="374" r:id="rId28"/>
    <p:sldId id="319" r:id="rId29"/>
    <p:sldId id="322" r:id="rId30"/>
    <p:sldId id="272" r:id="rId31"/>
    <p:sldId id="386" r:id="rId32"/>
    <p:sldId id="260" r:id="rId33"/>
    <p:sldId id="324" r:id="rId34"/>
    <p:sldId id="325" r:id="rId35"/>
    <p:sldId id="326" r:id="rId36"/>
    <p:sldId id="327" r:id="rId37"/>
    <p:sldId id="328" r:id="rId38"/>
    <p:sldId id="329" r:id="rId39"/>
    <p:sldId id="330" r:id="rId40"/>
    <p:sldId id="334" r:id="rId41"/>
    <p:sldId id="335" r:id="rId42"/>
    <p:sldId id="331" r:id="rId43"/>
    <p:sldId id="332" r:id="rId44"/>
    <p:sldId id="333" r:id="rId45"/>
    <p:sldId id="336" r:id="rId46"/>
    <p:sldId id="337" r:id="rId47"/>
    <p:sldId id="338" r:id="rId48"/>
    <p:sldId id="301" r:id="rId49"/>
    <p:sldId id="263" r:id="rId50"/>
    <p:sldId id="270" r:id="rId51"/>
    <p:sldId id="262" r:id="rId52"/>
    <p:sldId id="312" r:id="rId53"/>
    <p:sldId id="343" r:id="rId54"/>
    <p:sldId id="365" r:id="rId55"/>
    <p:sldId id="344" r:id="rId56"/>
    <p:sldId id="342" r:id="rId57"/>
    <p:sldId id="281" r:id="rId58"/>
    <p:sldId id="280" r:id="rId59"/>
    <p:sldId id="276" r:id="rId60"/>
    <p:sldId id="266" r:id="rId61"/>
    <p:sldId id="267" r:id="rId62"/>
    <p:sldId id="404" r:id="rId63"/>
    <p:sldId id="279" r:id="rId64"/>
    <p:sldId id="352" r:id="rId65"/>
    <p:sldId id="287" r:id="rId66"/>
    <p:sldId id="394" r:id="rId67"/>
    <p:sldId id="397" r:id="rId68"/>
    <p:sldId id="395" r:id="rId69"/>
    <p:sldId id="396" r:id="rId70"/>
    <p:sldId id="379" r:id="rId71"/>
    <p:sldId id="406" r:id="rId72"/>
    <p:sldId id="380" r:id="rId73"/>
    <p:sldId id="403" r:id="rId74"/>
    <p:sldId id="411" r:id="rId75"/>
    <p:sldId id="346" r:id="rId76"/>
    <p:sldId id="347" r:id="rId77"/>
    <p:sldId id="369" r:id="rId78"/>
    <p:sldId id="376" r:id="rId79"/>
    <p:sldId id="407" r:id="rId80"/>
    <p:sldId id="405" r:id="rId81"/>
    <p:sldId id="377" r:id="rId82"/>
    <p:sldId id="408" r:id="rId83"/>
    <p:sldId id="372" r:id="rId84"/>
    <p:sldId id="410" r:id="rId85"/>
    <p:sldId id="351" r:id="rId86"/>
    <p:sldId id="409" r:id="rId87"/>
    <p:sldId id="389" r:id="rId88"/>
    <p:sldId id="366" r:id="rId89"/>
    <p:sldId id="402" r:id="rId90"/>
    <p:sldId id="391" r:id="rId91"/>
    <p:sldId id="308" r:id="rId92"/>
    <p:sldId id="293" r:id="rId93"/>
    <p:sldId id="305"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588" autoAdjust="0"/>
    <p:restoredTop sz="94660" autoAdjust="0"/>
  </p:normalViewPr>
  <p:slideViewPr>
    <p:cSldViewPr snapToGrid="0">
      <p:cViewPr varScale="1">
        <p:scale>
          <a:sx n="73" d="100"/>
          <a:sy n="73" d="100"/>
        </p:scale>
        <p:origin x="-600"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 Id="rId4" Type="http://schemas.openxmlformats.org/officeDocument/2006/relationships/image" Target="../media/image6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image" Target="../media/image631.png"/><Relationship Id="rId1" Type="http://schemas.openxmlformats.org/officeDocument/2006/relationships/image" Target="../media/image621.png"/><Relationship Id="rId4" Type="http://schemas.openxmlformats.org/officeDocument/2006/relationships/image" Target="../media/image651.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5EB911CB-E503-415C-884D-C8B457C2580F}" srcId="{EAC90161-6E2F-41CE-8956-972081341C6E}" destId="{2052D8C4-2593-46BA-BCAF-F10C03B13E22}" srcOrd="3" destOrd="0" parTransId="{BEC49860-EA48-4438-ACBB-E85975CEF42E}" sibTransId="{F862F71C-3A44-4CD3-B601-3BAA4F36C9B2}"/>
    <dgm:cxn modelId="{AEE0A5E5-B5FD-4198-9B55-6B5F6EB0838A}" type="presOf" srcId="{2052D8C4-2593-46BA-BCAF-F10C03B13E22}" destId="{30ADB834-5B2C-498A-8E4B-73E85E1D22B7}" srcOrd="0" destOrd="0" presId="urn:microsoft.com/office/officeart/2005/8/layout/hProcess10#1"/>
    <dgm:cxn modelId="{091797E8-B630-4839-AAFD-1BE185F14340}" type="presOf" srcId="{584CC7BB-0E88-4DA0-9B00-329BCA4F54CF}" destId="{4A48A4DC-0DC0-4751-908F-09B1C084456E}"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C93B08F6-AE1F-4434-A8DE-433BFE956514}" type="presOf" srcId="{EAC90161-6E2F-41CE-8956-972081341C6E}" destId="{CA1A814B-CD73-4ABC-8A50-14BF1F4EEFA3}"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A9A1C51C-2242-4F1E-9473-C13F074437D9}" type="presOf" srcId="{584CC7BB-0E88-4DA0-9B00-329BCA4F54CF}" destId="{51CCB95B-B2CA-48D9-8547-BF3A9D4D0734}" srcOrd="1"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8E1A9772-A800-4F00-9C7E-25957907B53A}" type="presOf" srcId="{78D50FA3-D6C2-48F3-8D3E-753AA09ACF6F}" destId="{9692A6D9-AE56-4BDF-A9B1-D4E67A21F93D}" srcOrd="1" destOrd="0" presId="urn:microsoft.com/office/officeart/2005/8/layout/hProcess10#1"/>
    <dgm:cxn modelId="{0D4D8255-B3B6-4E88-A38B-1B33564D7787}" type="presOf" srcId="{78D50FA3-D6C2-48F3-8D3E-753AA09ACF6F}" destId="{4522EE6B-B06D-4A84-9E4C-FD875CD05B60}" srcOrd="0" destOrd="0" presId="urn:microsoft.com/office/officeart/2005/8/layout/hProcess10#1"/>
    <dgm:cxn modelId="{257F950C-E9BC-49EC-8EBE-C3164199A048}" srcId="{EAC90161-6E2F-41CE-8956-972081341C6E}" destId="{3B62F779-C8C4-4403-A321-BC49F982E4AB}" srcOrd="1" destOrd="0" parTransId="{B4FCB578-19E2-41EE-8660-AFE169495C01}" sibTransId="{78D50FA3-D6C2-48F3-8D3E-753AA09ACF6F}"/>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24-Oct-20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xmlns=""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9</a:t>
            </a:fld>
            <a:endParaRPr lang="en-US"/>
          </a:p>
        </p:txBody>
      </p:sp>
    </p:spTree>
    <p:extLst>
      <p:ext uri="{BB962C8B-B14F-4D97-AF65-F5344CB8AC3E}">
        <p14:creationId xmlns:p14="http://schemas.microsoft.com/office/powerpoint/2010/main" xmlns=""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24-Oct-20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xmlns=""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24-Oct-20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xmlns=""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24-Oct-20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xmlns=""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24-Oct-20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xmlns=""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24-Oct-20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xmlns=""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24-Oct-20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xmlns=""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24-Oct-20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xmlns=""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24-Oct-20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xmlns=""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24-Oct-20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xmlns=""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24-Oct-20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xmlns=""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24-Oct-20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xmlns=""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24-Oct-20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xmlns=""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gif"/></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emf"/><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6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73.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xmlns=""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xmlns=""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a:t>
                </a:r>
                <a:r>
                  <a:rPr lang="en-US" dirty="0" smtClean="0">
                    <a:latin typeface="Times New Roman" panose="02020603050405020304" pitchFamily="18" charset="0"/>
                    <a:cs typeface="Times New Roman" panose="02020603050405020304" pitchFamily="18" charset="0"/>
                  </a:rPr>
                  <a:t>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a:t>
                </a:r>
                <a:r>
                  <a:rPr lang="en-US" dirty="0" smtClean="0">
                    <a:latin typeface="Times New Roman" panose="02020603050405020304" pitchFamily="18" charset="0"/>
                    <a:cs typeface="Times New Roman" panose="02020603050405020304" pitchFamily="18" charset="0"/>
                  </a:rPr>
                  <a:t>.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xmlns="" val="4174842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xmlns=""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xmlns="" val="2059664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xmlns=""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xmlns="" val="2180868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mc:Choice xmlns:a14="http://schemas.microsoft.com/office/drawing/2010/main" xmlns=""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xmlns="" val="1070702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3489246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304170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1854067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2340226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xmlns="" val="6291702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3709521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838199" y="1825624"/>
                <a:ext cx="10803341" cy="4530725"/>
              </a:xfrm>
            </p:spPr>
            <p:txBody>
              <a:bodyPr>
                <a:normAutofit/>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a:t>
                </a:r>
                <a:r>
                  <a:rPr lang="en-US" sz="2400" dirty="0">
                    <a:latin typeface="Times New Roman" pitchFamily="18" charset="0"/>
                    <a:cs typeface="Times New Roman" pitchFamily="18" charset="0"/>
                  </a:rPr>
                  <a:t>gyromagnetic </a:t>
                </a:r>
                <a:r>
                  <a:rPr lang="en-US" sz="2400" dirty="0" smtClean="0">
                    <a:latin typeface="Times New Roman" pitchFamily="18" charset="0"/>
                    <a:cs typeface="Times New Roman" pitchFamily="18" charset="0"/>
                  </a:rPr>
                  <a:t>and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Magnetic 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a:t>
                </a:r>
                <a:r>
                  <a:rPr lang="en-US" sz="2400" dirty="0" smtClean="0">
                    <a:latin typeface="Times New Roman" pitchFamily="18" charset="0"/>
                    <a:cs typeface="Times New Roman" pitchFamily="18" charset="0"/>
                  </a:rPr>
                  <a:t>for ferromagnetic transmission lines using </a:t>
                </a: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4"/>
                <a:ext cx="10803341" cy="4530725"/>
              </a:xfrm>
              <a:blipFill>
                <a:blip r:embed="rId2"/>
                <a:stretch>
                  <a:fillRect l="-733"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xmlns="" val="241234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386110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xmlns="" val="2256519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xmlns=""/>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xmlns="" val="3127287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xmlns=""/>
            </a:ext>
          </a:extLst>
        </p:spPr>
      </p:pic>
      <mc:AlternateContent xmlns:mc="http://schemas.openxmlformats.org/markup-compatibility/2006">
        <mc:Choice xmlns:a14="http://schemas.microsoft.com/office/drawing/2010/main" xmlns=""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xmlns="" val="2914416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24</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xmlns="" val="1677062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xmlns="" val="4006522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1853033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9579536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28</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31308718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2084062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2959528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xmlns="" val="1627517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6704511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37932312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mc:Choice xmlns:a14="http://schemas.microsoft.com/office/drawing/2010/main" xmlns=""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33</a:t>
            </a:fld>
            <a:endParaRPr lang="en-US"/>
          </a:p>
        </p:txBody>
      </p:sp>
    </p:spTree>
    <p:extLst>
      <p:ext uri="{BB962C8B-B14F-4D97-AF65-F5344CB8AC3E}">
        <p14:creationId xmlns:p14="http://schemas.microsoft.com/office/powerpoint/2010/main" xmlns="" val="453233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mc:Choice xmlns:a14="http://schemas.microsoft.com/office/drawing/2010/main" xmlns=""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xmlns="" val="3988710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35</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xmlns="" val="19292813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xmlns="" val="33620325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14131556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2616430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854771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16110790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xmlns=""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xmlns="" val="13032009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20225999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xmlns=""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xmlns="" val="7614843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xmlns="" val="33564820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30323953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3962058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29228603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3926686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mc:Choice xmlns:a14="http://schemas.microsoft.com/office/drawing/2010/main" xmlns=""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5553040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26859530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a:latin typeface="Times New Roman" pitchFamily="18" charset="0"/>
                <a:cs typeface="Times New Roman" pitchFamily="18" charset="0"/>
              </a:rPr>
              <a:t>Directional 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761705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11747888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1295037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xmlns="" val="41404852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18871072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3010478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33582332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Inhomogeneity</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40670804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smtClean="0">
                    <a:latin typeface="Times New Roman" pitchFamily="18" charset="0"/>
                    <a:cs typeface="Times New Roman" pitchFamily="18" charset="0"/>
                  </a:rPr>
                  <a:t/>
                </a:r>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r>
                  <a:rPr lang="en-US" dirty="0" smtClean="0">
                    <a:latin typeface="Times New Roman" pitchFamily="18" charset="0"/>
                    <a:cs typeface="Times New Roman" pitchFamily="18" charset="0"/>
                  </a:rPr>
                  <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xmlns="">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xmlns=""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755258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838200" y="1825625"/>
                <a:ext cx="10515600" cy="4755284"/>
              </a:xfrm>
            </p:spPr>
            <p:txBody>
              <a:bodyPr>
                <a:normAutofit fontScale="77500" lnSpcReduction="20000"/>
              </a:bodyPr>
              <a:lstStyle/>
              <a:p>
                <a:pPr>
                  <a:lnSpc>
                    <a:spcPct val="120000"/>
                  </a:lnSpc>
                </a:pPr>
                <a:r>
                  <a:rPr lang="en-US" dirty="0" smtClean="0">
                    <a:latin typeface="Times New Roman" pitchFamily="18" charset="0"/>
                    <a:cs typeface="Times New Roman" pitchFamily="18" charset="0"/>
                  </a:rPr>
                  <a:t>Gyrotropic </a:t>
                </a:r>
                <a:r>
                  <a:rPr lang="en-US" dirty="0" err="1" smtClean="0">
                    <a:latin typeface="Times New Roman" pitchFamily="18" charset="0"/>
                    <a:cs typeface="Times New Roman" pitchFamily="18" charset="0"/>
                  </a:rPr>
                  <a:t>Drude</a:t>
                </a:r>
                <a:r>
                  <a:rPr lang="en-US" dirty="0" smtClean="0">
                    <a:latin typeface="Times New Roman" pitchFamily="18" charset="0"/>
                    <a:cs typeface="Times New Roman" pitchFamily="18" charset="0"/>
                  </a:rPr>
                  <a:t>-Lorentz </a:t>
                </a:r>
                <a:r>
                  <a:rPr lang="en-US" dirty="0">
                    <a:latin typeface="Times New Roman" pitchFamily="18" charset="0"/>
                    <a:cs typeface="Times New Roman" pitchFamily="18" charset="0"/>
                  </a:rPr>
                  <a:t>model </a:t>
                </a:r>
                <a:r>
                  <a:rPr lang="en-US" dirty="0" smtClean="0">
                    <a:latin typeface="Times New Roman" pitchFamily="18" charset="0"/>
                    <a:cs typeface="Times New Roman" pitchFamily="18" charset="0"/>
                  </a:rPr>
                  <a:t>describes </a:t>
                </a:r>
                <a:r>
                  <a:rPr lang="en-US" dirty="0">
                    <a:latin typeface="Times New Roman" pitchFamily="18" charset="0"/>
                    <a:cs typeface="Times New Roman" pitchFamily="18" charset="0"/>
                  </a:rPr>
                  <a:t>the precessional motion of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dipoles in a </a:t>
                </a:r>
                <a:r>
                  <a:rPr lang="en-US" dirty="0" smtClean="0">
                    <a:latin typeface="Times New Roman" pitchFamily="18" charset="0"/>
                    <a:cs typeface="Times New Roman" pitchFamily="18" charset="0"/>
                  </a:rPr>
                  <a:t>static magnetic </a:t>
                </a:r>
                <a:r>
                  <a:rPr lang="en-US" dirty="0">
                    <a:latin typeface="Times New Roman" pitchFamily="18" charset="0"/>
                    <a:cs typeface="Times New Roman" pitchFamily="18" charset="0"/>
                  </a:rPr>
                  <a:t>field.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1" i="1" smtClean="0">
                              <a:latin typeface="Cambria Math" panose="02040503050406030204" pitchFamily="18" charset="0"/>
                            </a:rPr>
                            <m:t>𝑴</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i="1">
                          <a:latin typeface="Cambria Math" panose="02040503050406030204" pitchFamily="18" charset="0"/>
                        </a:rPr>
                        <m:t>𝛾</m:t>
                      </m:r>
                      <m:f>
                        <m:fPr>
                          <m:ctrlPr>
                            <a:rPr lang="en-US" i="1">
                              <a:latin typeface="Cambria Math" panose="02040503050406030204" pitchFamily="18" charset="0"/>
                            </a:rPr>
                          </m:ctrlPr>
                        </m:fPr>
                        <m:num>
                          <m:r>
                            <a:rPr lang="en-US" i="1">
                              <a:latin typeface="Cambria Math" panose="02040503050406030204" pitchFamily="18" charset="0"/>
                            </a:rPr>
                            <m:t>𝑑</m:t>
                          </m:r>
                          <m:r>
                            <a:rPr lang="en-US" b="1" i="1" smtClean="0">
                              <a:latin typeface="Cambria Math" panose="02040503050406030204" pitchFamily="18" charset="0"/>
                            </a:rPr>
                            <m:t>𝑴</m:t>
                          </m:r>
                        </m:num>
                        <m:den>
                          <m:r>
                            <a:rPr lang="en-US" i="1">
                              <a:latin typeface="Cambria Math" panose="02040503050406030204" pitchFamily="18" charset="0"/>
                            </a:rPr>
                            <m:t>𝑑𝑡</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1" i="1">
                          <a:latin typeface="Cambria Math" panose="02040503050406030204" pitchFamily="18" charset="0"/>
                        </a:rPr>
                        <m:t>𝒃</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r>
                        <a:rPr lang="en-US" b="1" i="1" smtClean="0">
                          <a:latin typeface="Cambria Math" panose="02040503050406030204" pitchFamily="18" charset="0"/>
                        </a:rPr>
                        <m:t>𝑴</m:t>
                      </m:r>
                      <m:r>
                        <a:rPr lang="en-US" b="0" i="1" smtClean="0">
                          <a:latin typeface="Cambria Math" panose="02040503050406030204" pitchFamily="18" charset="0"/>
                        </a:rPr>
                        <m:t>=</m:t>
                      </m:r>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1" i="1" smtClean="0">
                          <a:latin typeface="Cambria Math" panose="02040503050406030204" pitchFamily="18" charset="0"/>
                        </a:rPr>
                        <m:t>𝑯</m:t>
                      </m:r>
                    </m:oMath>
                  </m:oMathPara>
                </a14:m>
                <a:endParaRPr lang="en-US" dirty="0">
                  <a:latin typeface="Times New Roman" pitchFamily="18" charset="0"/>
                  <a:cs typeface="Times New Roman" pitchFamily="18" charset="0"/>
                </a:endParaRPr>
              </a:p>
              <a:p>
                <a:pPr marL="0" indent="0">
                  <a:lnSpc>
                    <a:spcPct val="120000"/>
                  </a:lnSpc>
                  <a:buNone/>
                </a:pPr>
                <a14:m>
                  <m:oMath xmlns:m="http://schemas.openxmlformats.org/officeDocument/2006/math">
                    <m:r>
                      <a:rPr lang="en-US" b="1" i="1" smtClean="0">
                        <a:latin typeface="Cambria Math" panose="02040503050406030204" pitchFamily="18" charset="0"/>
                      </a:rPr>
                      <m:t>𝑴</m:t>
                    </m:r>
                  </m:oMath>
                </a14:m>
                <a:r>
                  <a:rPr lang="en-US" dirty="0">
                    <a:latin typeface="Times New Roman" pitchFamily="18" charset="0"/>
                    <a:cs typeface="Times New Roman" pitchFamily="18" charset="0"/>
                  </a:rPr>
                  <a:t>describes the linear deviation of magnetization from its static equilibrium value. Precession occurs around </a:t>
                </a:r>
                <a:r>
                  <a:rPr lang="en-US" dirty="0" smtClean="0">
                    <a:latin typeface="Times New Roman" pitchFamily="18" charset="0"/>
                    <a:cs typeface="Times New Roman" pitchFamily="18" charset="0"/>
                  </a:rPr>
                  <a:t>the bias </a:t>
                </a:r>
                <a:r>
                  <a:rPr lang="en-US" dirty="0">
                    <a:latin typeface="Times New Roman" pitchFamily="18" charset="0"/>
                    <a:cs typeface="Times New Roman" pitchFamily="18" charset="0"/>
                  </a:rPr>
                  <a:t>vector</a:t>
                </a:r>
                <a14:m>
                  <m:oMath xmlns:m="http://schemas.openxmlformats.org/officeDocument/2006/math">
                    <m:r>
                      <a:rPr lang="en-US" b="0" i="0" smtClean="0">
                        <a:latin typeface="Cambria Math" panose="02040503050406030204" pitchFamily="18" charset="0"/>
                      </a:rPr>
                      <m:t> </m:t>
                    </m:r>
                    <m:r>
                      <a:rPr lang="en-US" b="1" i="1">
                        <a:latin typeface="Cambria Math" panose="02040503050406030204" pitchFamily="18" charset="0"/>
                      </a:rPr>
                      <m:t>𝒃</m:t>
                    </m:r>
                  </m:oMath>
                </a14:m>
                <a:r>
                  <a:rPr lang="en-US" dirty="0">
                    <a:latin typeface="Times New Roman" pitchFamily="18" charset="0"/>
                    <a:cs typeface="Times New Roman" pitchFamily="18" charset="0"/>
                  </a:rPr>
                  <a:t>.</a:t>
                </a: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0</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a:lnSpc>
                    <a:spcPct val="120000"/>
                  </a:lnSpc>
                </a:pPr>
                <a:r>
                  <a:rPr lang="en-US" dirty="0">
                    <a:latin typeface="Times New Roman" pitchFamily="18" charset="0"/>
                    <a:cs typeface="Times New Roman" pitchFamily="18" charset="0"/>
                  </a:rPr>
                  <a:t>For </a:t>
                </a:r>
                <a:r>
                  <a:rPr lang="en-US" dirty="0" smtClean="0">
                    <a:latin typeface="Times New Roman" pitchFamily="18" charset="0"/>
                    <a:cs typeface="Times New Roman" pitchFamily="18" charset="0"/>
                  </a:rPr>
                  <a:t>ferromagnetic media biased in the z-direction </a:t>
                </a:r>
                <a:r>
                  <a:rPr lang="en-US" b="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b </a:t>
                </a:r>
                <a14:m>
                  <m:oMath xmlns:m="http://schemas.openxmlformats.org/officeDocument/2006/math">
                    <m:acc>
                      <m:accPr>
                        <m:chr m:val="̂"/>
                        <m:ctrlPr>
                          <a:rPr lang="en-US" b="1" i="1" smtClean="0">
                            <a:latin typeface="Cambria Math" panose="02040503050406030204" pitchFamily="18" charset="0"/>
                            <a:cs typeface="Times New Roman" pitchFamily="18" charset="0"/>
                          </a:rPr>
                        </m:ctrlPr>
                      </m:accPr>
                      <m:e>
                        <m:r>
                          <a:rPr lang="en-US" b="1" i="1" smtClean="0">
                            <a:latin typeface="Cambria Math" panose="02040503050406030204" pitchFamily="18" charset="0"/>
                            <a:cs typeface="Times New Roman" pitchFamily="18" charset="0"/>
                          </a:rPr>
                          <m:t>𝒛</m:t>
                        </m:r>
                      </m:e>
                    </m:acc>
                  </m:oMath>
                </a14:m>
                <a:r>
                  <a:rPr lang="en-US" dirty="0" smtClean="0">
                    <a:latin typeface="Times New Roman" pitchFamily="18" charset="0"/>
                    <a:cs typeface="Times New Roman" pitchFamily="18" charset="0"/>
                  </a:rPr>
                  <a:t>, a non-diagonal </a:t>
                </a:r>
                <a:r>
                  <a:rPr lang="en-US" dirty="0">
                    <a:latin typeface="Times New Roman" pitchFamily="18" charset="0"/>
                    <a:cs typeface="Times New Roman" pitchFamily="18" charset="0"/>
                  </a:rPr>
                  <a:t>susceptibility tensor is used to relate Magnetization and Field intensity. </a:t>
                </a: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a14:m>
                <a:r>
                  <a:rPr lang="en-US" dirty="0" smtClean="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𝜔𝛾</m:t>
                        </m:r>
                        <m:r>
                          <a:rPr lang="en-US" b="0" i="1" smtClean="0">
                            <a:latin typeface="Cambria Math" panose="02040503050406030204" pitchFamily="18" charset="0"/>
                          </a:rPr>
                          <m:t>)</m:t>
                        </m:r>
                      </m:num>
                      <m:den>
                        <m:sSup>
                          <m:sSupPr>
                            <m:ctrlPr>
                              <a:rPr lang="en-US" i="1" dirty="0" smtClean="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b="0" i="1" dirty="0" smtClean="0">
                                <a:latin typeface="Cambria Math" panose="02040503050406030204" pitchFamily="18" charset="0"/>
                                <a:cs typeface="Times New Roman" pitchFamily="18" charset="0"/>
                              </a:rPr>
                              <m:t>2</m:t>
                            </m:r>
                          </m:sup>
                        </m:sSup>
                        <m:r>
                          <a:rPr lang="en-US" b="0" i="1" dirty="0" smtClean="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b="0" i="1" dirty="0" smtClean="0">
                                <a:latin typeface="Cambria Math" panose="02040503050406030204" pitchFamily="18" charset="0"/>
                                <a:cs typeface="Times New Roman" pitchFamily="18" charset="0"/>
                              </a:rPr>
                            </m:ctrlPr>
                          </m:sSupPr>
                          <m:e>
                            <m:r>
                              <a:rPr lang="en-US" b="0" i="1" dirty="0" smtClean="0">
                                <a:latin typeface="Cambria Math" panose="02040503050406030204" pitchFamily="18" charset="0"/>
                                <a:cs typeface="Times New Roman" pitchFamily="18" charset="0"/>
                              </a:rPr>
                              <m:t>𝑏</m:t>
                            </m:r>
                          </m:e>
                          <m:sup>
                            <m:r>
                              <a:rPr lang="en-US" b="0" i="1" dirty="0" smtClean="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r>
                      <a:rPr lang="en-US" i="1">
                        <a:latin typeface="Cambria Math" panose="02040503050406030204" pitchFamily="18" charset="0"/>
                      </a:rPr>
                      <m:t>𝜂</m:t>
                    </m:r>
                  </m:oMath>
                </a14:m>
                <a:r>
                  <a:rPr lang="en-US" dirty="0" smtClean="0">
                    <a:latin typeface="Times New Roman" pitchFamily="18" charset="0"/>
                    <a:cs typeface="Times New Roman" pitchFamily="18" charset="0"/>
                  </a:rPr>
                  <a:t>= </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𝜔</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i="1" dirty="0">
                                <a:latin typeface="Cambria Math" panose="02040503050406030204" pitchFamily="18" charset="0"/>
                                <a:cs typeface="Times New Roman" pitchFamily="18" charset="0"/>
                              </a:rPr>
                            </m:ctrlPr>
                          </m:sSupPr>
                          <m:e>
                            <m:r>
                              <a:rPr lang="en-US" i="1" dirty="0">
                                <a:latin typeface="Cambria Math" panose="02040503050406030204" pitchFamily="18" charset="0"/>
                                <a:cs typeface="Times New Roman" pitchFamily="18" charset="0"/>
                              </a:rPr>
                              <m:t>𝑏</m:t>
                            </m:r>
                          </m:e>
                          <m:sup>
                            <m:r>
                              <a:rPr lang="en-US" i="1" dirty="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den>
                    </m:f>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a:blip r:embed="rId2"/>
                <a:stretch>
                  <a:fillRect l="-754" t="-76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23839112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Larmor</a:t>
                </a:r>
                <a:r>
                  <a:rPr lang="en-US" dirty="0" smtClean="0">
                    <a:latin typeface="Times New Roman" panose="02020603050405020304" pitchFamily="18" charset="0"/>
                    <a:cs typeface="Times New Roman" panose="02020603050405020304" pitchFamily="18" charset="0"/>
                  </a:rPr>
                  <a:t> Precession Frequency for some magnetic materials placed in a static magnetic field.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144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59</a:t>
            </a:fld>
            <a:endParaRPr lang="en-US"/>
          </a:p>
        </p:txBody>
      </p:sp>
      <mc:AlternateContent xmlns:mc="http://schemas.openxmlformats.org/markup-compatibility/2006">
        <mc:Choice xmlns:a14="http://schemas.microsoft.com/office/drawing/2010/main" xmlns="" Requires="a14">
          <p:graphicFrame>
            <p:nvGraphicFramePr>
              <p:cNvPr id="6" name="Table 5"/>
              <p:cNvGraphicFramePr>
                <a:graphicFrameLocks noGrp="1"/>
              </p:cNvGraphicFramePr>
              <p:nvPr>
                <p:extLst>
                  <p:ext uri="{D42A27DB-BD31-4B8C-83A1-F6EECF244321}">
                    <p14:modId xmlns:p14="http://schemas.microsoft.com/office/powerpoint/2010/main" val="897012930"/>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Larmor Frequency at</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smtClean="0">
                                  <a:latin typeface="Cambria Math" panose="02040503050406030204" pitchFamily="18" charset="0"/>
                                </a:rPr>
                                <m:t>=</m:t>
                              </m:r>
                              <m:r>
                                <a:rPr lang="en-US" b="0" i="1" smtClean="0">
                                  <a:latin typeface="Cambria Math" panose="02040503050406030204" pitchFamily="18" charset="0"/>
                                </a:rPr>
                                <m:t>1</m:t>
                              </m:r>
                              <m:r>
                                <m:rPr>
                                  <m:sty m:val="p"/>
                                </m:rPr>
                                <a:rPr lang="en-US" b="0" i="1" smtClean="0">
                                  <a:latin typeface="Cambria Math" panose="02040503050406030204" pitchFamily="18" charset="0"/>
                                </a:rPr>
                                <m:t>T</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p:graphicFrame>
            <p:nvGraphicFramePr>
              <p:cNvPr id="6" name="Table 5"/>
              <p:cNvGraphicFramePr>
                <a:graphicFrameLocks noGrp="1"/>
              </p:cNvGraphicFramePr>
              <p:nvPr>
                <p:extLst>
                  <p:ext uri="{D42A27DB-BD31-4B8C-83A1-F6EECF244321}">
                    <p14:modId xmlns:p14="http://schemas.microsoft.com/office/powerpoint/2010/main" xmlns="" val="897012930"/>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xmlns="" val="908601240"/>
                        </a:ext>
                      </a:extLst>
                    </a:gridCol>
                    <a:gridCol w="4064000">
                      <a:extLst>
                        <a:ext uri="{9D8B030D-6E8A-4147-A177-3AD203B41FA5}">
                          <a16:colId xmlns:a16="http://schemas.microsoft.com/office/drawing/2014/main" xmlns=""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xmlns=""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xmlns="" val="20556506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xmlns="">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38132238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26598415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18961509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838200" y="2117725"/>
                <a:ext cx="10515600" cy="4866120"/>
              </a:xfrm>
            </p:spPr>
            <p:txBody>
              <a:bodyPr>
                <a:normAutofit/>
              </a:bodyPr>
              <a:lstStyle/>
              <a:p>
                <a:r>
                  <a:rPr lang="en-US" dirty="0">
                    <a:latin typeface="Times New Roman" pitchFamily="18" charset="0"/>
                    <a:cs typeface="Times New Roman" pitchFamily="18" charset="0"/>
                  </a:rPr>
                  <a:t>The Magnetic Transmission </a:t>
                </a:r>
                <a:r>
                  <a:rPr lang="en-US" dirty="0" smtClean="0">
                    <a:latin typeface="Times New Roman" pitchFamily="18" charset="0"/>
                    <a:cs typeface="Times New Roman" pitchFamily="18" charset="0"/>
                  </a:rPr>
                  <a:t>Line consisted of a Gyromagnetic, dispersive ferromagnetic core used in a microwave frequency pulse transformer.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21966055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Introduction to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63</a:t>
            </a:fld>
            <a:endParaRPr lang="en-US"/>
          </a:p>
        </p:txBody>
      </p:sp>
      <p:sp>
        <p:nvSpPr>
          <p:cNvPr id="9" name="Content Placeholder 8"/>
          <p:cNvSpPr>
            <a:spLocks noGrp="1"/>
          </p:cNvSpPr>
          <p:nvPr>
            <p:ph idx="1"/>
          </p:nvPr>
        </p:nvSpPr>
        <p:spPr>
          <a:xfrm>
            <a:off x="887104" y="1965278"/>
            <a:ext cx="10194878" cy="4351338"/>
          </a:xfrm>
        </p:spPr>
        <p:txBody>
          <a:bodyPr/>
          <a:lstStyle/>
          <a:p>
            <a:pPr algn="just"/>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pPr algn="just"/>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lgn="just">
              <a:buNone/>
            </a:pPr>
            <a:endParaRPr lang="en-US" dirty="0"/>
          </a:p>
          <a:p>
            <a:pPr algn="just"/>
            <a:endParaRPr lang="en-US" dirty="0"/>
          </a:p>
        </p:txBody>
      </p:sp>
      <p:pic>
        <p:nvPicPr>
          <p:cNvPr id="6" name="Picture 5"/>
          <p:cNvPicPr/>
          <p:nvPr/>
        </p:nvPicPr>
        <p:blipFill>
          <a:blip r:embed="rId2"/>
          <a:stretch>
            <a:fillRect/>
          </a:stretch>
        </p:blipFill>
        <p:spPr>
          <a:xfrm>
            <a:off x="3216192" y="4117974"/>
            <a:ext cx="5536701" cy="2420938"/>
          </a:xfrm>
          <a:prstGeom prst="rect">
            <a:avLst/>
          </a:prstGeom>
          <a:ln>
            <a:solidFill>
              <a:schemeClr val="tx1"/>
            </a:solidFill>
          </a:ln>
        </p:spPr>
      </p:pic>
    </p:spTree>
    <p:extLst>
      <p:ext uri="{BB962C8B-B14F-4D97-AF65-F5344CB8AC3E}">
        <p14:creationId xmlns:p14="http://schemas.microsoft.com/office/powerpoint/2010/main" xmlns="" val="9730349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Magnetic Transmission Line Model</a:t>
            </a:r>
          </a:p>
        </p:txBody>
      </p:sp>
      <p:sp>
        <p:nvSpPr>
          <p:cNvPr id="3" name="Content Placeholder 2"/>
          <p:cNvSpPr>
            <a:spLocks noGrp="1"/>
          </p:cNvSpPr>
          <p:nvPr>
            <p:ph idx="1"/>
          </p:nvPr>
        </p:nvSpPr>
        <p:spPr>
          <a:xfrm>
            <a:off x="300446" y="2673286"/>
            <a:ext cx="4471938" cy="2576363"/>
          </a:xfrm>
        </p:spPr>
        <p:txBody>
          <a:bodyPr>
            <a:normAutofit/>
          </a:bodyPr>
          <a:lstStyle/>
          <a:p>
            <a:r>
              <a:rPr lang="en-US" dirty="0">
                <a:latin typeface="Times New Roman" pitchFamily="18" charset="0"/>
                <a:cs typeface="Times New Roman" pitchFamily="18" charset="0"/>
              </a:rPr>
              <a:t>The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a:t>
            </a:r>
            <a:r>
              <a:rPr lang="en-US" dirty="0" smtClean="0">
                <a:latin typeface="Times New Roman" pitchFamily="18" charset="0"/>
                <a:cs typeface="Times New Roman" pitchFamily="18" charset="0"/>
              </a:rPr>
              <a:t>was </a:t>
            </a:r>
            <a:r>
              <a:rPr lang="en-US" dirty="0">
                <a:latin typeface="Times New Roman" pitchFamily="18" charset="0"/>
                <a:cs typeface="Times New Roman" pitchFamily="18" charset="0"/>
              </a:rPr>
              <a:t>made from </a:t>
            </a:r>
            <a:r>
              <a:rPr lang="en-US" dirty="0" smtClean="0">
                <a:latin typeface="Times New Roman" pitchFamily="18" charset="0"/>
                <a:cs typeface="Times New Roman" pitchFamily="18" charset="0"/>
              </a:rPr>
              <a:t>a ferromagnetic </a:t>
            </a:r>
            <a:r>
              <a:rPr lang="en-US" dirty="0">
                <a:latin typeface="Times New Roman" pitchFamily="18" charset="0"/>
                <a:cs typeface="Times New Roman" pitchFamily="18" charset="0"/>
              </a:rPr>
              <a:t>material hence its behavior can be predicted by using Magnetic Transmission Line model. </a:t>
            </a:r>
            <a:endParaRPr lang="en-US" dirty="0" smtClean="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pic>
        <p:nvPicPr>
          <p:cNvPr id="7" name="Content Placeholder 5"/>
          <p:cNvPicPr>
            <a:picLocks/>
          </p:cNvPicPr>
          <p:nvPr/>
        </p:nvPicPr>
        <p:blipFill>
          <a:blip r:embed="rId2"/>
          <a:stretch>
            <a:fillRect/>
          </a:stretch>
        </p:blipFill>
        <p:spPr>
          <a:xfrm>
            <a:off x="4929138" y="2673286"/>
            <a:ext cx="7080891" cy="2656015"/>
          </a:xfrm>
          <a:prstGeom prst="rect">
            <a:avLst/>
          </a:prstGeom>
          <a:ln>
            <a:solidFill>
              <a:schemeClr val="tx1"/>
            </a:solidFill>
          </a:ln>
        </p:spPr>
      </p:pic>
    </p:spTree>
    <p:extLst>
      <p:ext uri="{BB962C8B-B14F-4D97-AF65-F5344CB8AC3E}">
        <p14:creationId xmlns:p14="http://schemas.microsoft.com/office/powerpoint/2010/main" xmlns="" val="22319442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xmlns="" val="24495110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66</a:t>
            </a:fld>
            <a:endParaRPr lang="en-US"/>
          </a:p>
        </p:txBody>
      </p:sp>
      <p:sp>
        <p:nvSpPr>
          <p:cNvPr id="3" name="TextBox 2"/>
          <p:cNvSpPr txBox="1"/>
          <p:nvPr/>
        </p:nvSpPr>
        <p:spPr>
          <a:xfrm>
            <a:off x="342899" y="1690688"/>
            <a:ext cx="5248003"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pulse </a:t>
            </a:r>
            <a:r>
              <a:rPr lang="en-US" sz="2400" dirty="0">
                <a:latin typeface="Times New Roman" panose="02020603050405020304" pitchFamily="18" charset="0"/>
                <a:cs typeface="Times New Roman" panose="02020603050405020304" pitchFamily="18" charset="0"/>
              </a:rPr>
              <a:t>transformer was simulated to study the effects of Magnetic Transmission Lines parameters on its frequency response</a:t>
            </a:r>
            <a:r>
              <a:rPr lang="en-US" sz="2400" dirty="0" smtClean="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25831" y="2090058"/>
            <a:ext cx="5732917" cy="3290145"/>
          </a:xfrm>
          <a:prstGeom prst="rect">
            <a:avLst/>
          </a:prstGeom>
          <a:ln>
            <a:solidFill>
              <a:schemeClr val="tx1"/>
            </a:solidFill>
          </a:ln>
        </p:spPr>
      </p:pic>
    </p:spTree>
    <p:extLst>
      <p:ext uri="{BB962C8B-B14F-4D97-AF65-F5344CB8AC3E}">
        <p14:creationId xmlns:p14="http://schemas.microsoft.com/office/powerpoint/2010/main" xmlns="" val="19916609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67</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xmlns=""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60386" y="6231135"/>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xmlns="" val="100311347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latin typeface="Times New Roman" panose="02020603050405020304" pitchFamily="18" charset="0"/>
                <a:cs typeface="Times New Roman" panose="02020603050405020304" pitchFamily="18" charset="0"/>
              </a:rPr>
              <a:t>3.3. Susceptibility versus bias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68</a:t>
            </a:fld>
            <a:endParaRPr lang="en-US"/>
          </a:p>
        </p:txBody>
      </p:sp>
      <p:pic>
        <p:nvPicPr>
          <p:cNvPr id="9" name="Content Placeholder 8"/>
          <p:cNvPicPr>
            <a:picLocks noGrp="1" noChangeAspect="1"/>
          </p:cNvPicPr>
          <p:nvPr>
            <p:ph idx="1"/>
          </p:nvPr>
        </p:nvPicPr>
        <p:blipFill>
          <a:blip r:embed="rId2"/>
          <a:stretch>
            <a:fillRect/>
          </a:stretch>
        </p:blipFill>
        <p:spPr>
          <a:xfrm>
            <a:off x="695209" y="3173536"/>
            <a:ext cx="5400791" cy="3182813"/>
          </a:xfrm>
          <a:prstGeom prst="rect">
            <a:avLst/>
          </a:prstGeom>
          <a:ln>
            <a:solidFill>
              <a:schemeClr val="tx1"/>
            </a:solidFill>
          </a:ln>
        </p:spPr>
      </p:pic>
      <mc:AlternateContent xmlns:mc="http://schemas.openxmlformats.org/markup-compatibility/2006">
        <mc:Choice xmlns:a14="http://schemas.microsoft.com/office/drawing/2010/main" xmlns="" Requires="a14">
          <p:sp>
            <p:nvSpPr>
              <p:cNvPr id="11" name="Rectangle 10"/>
              <p:cNvSpPr/>
              <p:nvPr/>
            </p:nvSpPr>
            <p:spPr>
              <a:xfrm>
                <a:off x="695209" y="1716534"/>
                <a:ext cx="10801582" cy="1070549"/>
              </a:xfrm>
              <a:prstGeom prst="rect">
                <a:avLst/>
              </a:prstGeom>
            </p:spPr>
            <p:txBody>
              <a:bodyPr wrap="square">
                <a:spAutoFit/>
              </a:bodyPr>
              <a:lstStyle/>
              <a:p>
                <a14:m>
                  <m:oMath xmlns:m="http://schemas.openxmlformats.org/officeDocument/2006/math">
                    <m:r>
                      <a:rPr lang="en-US" sz="2000" b="1" i="1">
                        <a:latin typeface="Cambria Math" panose="02040503050406030204" pitchFamily="18" charset="0"/>
                      </a:rPr>
                      <m:t>𝑴</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𝜂</m:t>
                              </m:r>
                            </m:e>
                            <m:e>
                              <m:r>
                                <a:rPr lang="en-US" sz="2000" i="1">
                                  <a:latin typeface="Cambria Math" panose="02040503050406030204" pitchFamily="18" charset="0"/>
                                </a:rPr>
                                <m:t>0</m:t>
                              </m:r>
                            </m:e>
                          </m:mr>
                          <m:mr>
                            <m:e>
                              <m:r>
                                <a:rPr lang="en-US" sz="2000" i="1">
                                  <a:latin typeface="Cambria Math" panose="02040503050406030204" pitchFamily="18" charset="0"/>
                                </a:rPr>
                                <m:t>𝑗</m:t>
                              </m:r>
                              <m:r>
                                <a:rPr lang="en-US" sz="2000" i="1">
                                  <a:latin typeface="Cambria Math" panose="02040503050406030204" pitchFamily="18" charset="0"/>
                                </a:rPr>
                                <m:t>𝜂</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mr>
                        </m:m>
                      </m:e>
                    </m:d>
                    <m:r>
                      <a:rPr lang="en-US" sz="2000" b="1" i="1">
                        <a:latin typeface="Cambria Math" panose="02040503050406030204" pitchFamily="18" charset="0"/>
                      </a:rPr>
                      <m:t>𝑯</m:t>
                    </m:r>
                  </m:oMath>
                </a14:m>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panose="02040503050406030204" pitchFamily="18" charset="0"/>
                      </a:rPr>
                      <m:t>𝜂</m:t>
                    </m:r>
                  </m:oMath>
                </a14:m>
                <a:r>
                  <a:rPr lang="en-US" sz="2000" dirty="0">
                    <a:latin typeface="Times New Roman" pitchFamily="18" charset="0"/>
                    <a:cs typeface="Times New Roman" pitchFamily="18" charset="0"/>
                  </a:rPr>
                  <a:t>= </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𝑏</m:t>
                        </m:r>
                        <m:r>
                          <a:rPr lang="en-US" sz="2000" i="1">
                            <a:latin typeface="Cambria Math" panose="02040503050406030204" pitchFamily="18" charset="0"/>
                            <a:ea typeface="Cambria Math" panose="02040503050406030204" pitchFamily="18" charset="0"/>
                          </a:rPr>
                          <m:t>𝜔</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num>
                      <m:den>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den>
                    </m:f>
                  </m:oMath>
                </a14:m>
                <a:endParaRPr lang="en-US" sz="2000" dirty="0"/>
              </a:p>
            </p:txBody>
          </p:sp>
        </mc:Choice>
        <mc:Fallback>
          <p:sp>
            <p:nvSpPr>
              <p:cNvPr id="11" name="Rectangle 10"/>
              <p:cNvSpPr>
                <a:spLocks noRot="1" noChangeAspect="1" noMove="1" noResize="1" noEditPoints="1" noAdjustHandles="1" noChangeArrowheads="1" noChangeShapeType="1" noTextEdit="1"/>
              </p:cNvSpPr>
              <p:nvPr/>
            </p:nvSpPr>
            <p:spPr>
              <a:xfrm>
                <a:off x="695209" y="1716534"/>
                <a:ext cx="10801582" cy="1070549"/>
              </a:xfrm>
              <a:prstGeom prst="rect">
                <a:avLst/>
              </a:prstGeom>
              <a:blipFill>
                <a:blip r:embed="rId3"/>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6096000" y="3173535"/>
            <a:ext cx="5076699" cy="3182813"/>
          </a:xfrm>
          <a:prstGeom prst="rect">
            <a:avLst/>
          </a:prstGeom>
          <a:ln>
            <a:solidFill>
              <a:schemeClr val="tx1"/>
            </a:solidFill>
          </a:ln>
        </p:spPr>
      </p:pic>
    </p:spTree>
    <p:extLst>
      <p:ext uri="{BB962C8B-B14F-4D97-AF65-F5344CB8AC3E}">
        <p14:creationId xmlns:p14="http://schemas.microsoft.com/office/powerpoint/2010/main" xmlns="" val="13268111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below for 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p:pic>
        <p:nvPicPr>
          <p:cNvPr id="6" name="Picture 5"/>
          <p:cNvPicPr>
            <a:picLocks noChangeAspect="1"/>
          </p:cNvPicPr>
          <p:nvPr/>
        </p:nvPicPr>
        <p:blipFill>
          <a:blip r:embed="rId2"/>
          <a:stretch>
            <a:fillRect/>
          </a:stretch>
        </p:blipFill>
        <p:spPr>
          <a:xfrm>
            <a:off x="6032500" y="1690688"/>
            <a:ext cx="5893889" cy="4423778"/>
          </a:xfrm>
          <a:prstGeom prst="rect">
            <a:avLst/>
          </a:prstGeom>
          <a:ln>
            <a:solidFill>
              <a:schemeClr val="tx1"/>
            </a:solidFill>
          </a:ln>
        </p:spPr>
      </p:pic>
    </p:spTree>
    <p:extLst>
      <p:ext uri="{BB962C8B-B14F-4D97-AF65-F5344CB8AC3E}">
        <p14:creationId xmlns:p14="http://schemas.microsoft.com/office/powerpoint/2010/main" xmlns="" val="35978745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5289597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Transverse Magnetic Field Intensity </a:t>
            </a:r>
            <a:r>
              <a:rPr lang="en-US" b="1" dirty="0" smtClean="0">
                <a:latin typeface="Times New Roman" panose="02020603050405020304" pitchFamily="18" charset="0"/>
                <a:cs typeface="Times New Roman" panose="02020603050405020304" pitchFamily="18" charset="0"/>
              </a:rPr>
              <a:t>H </a:t>
            </a:r>
            <a:r>
              <a:rPr lang="en-US" dirty="0" smtClean="0">
                <a:latin typeface="Times New Roman" panose="02020603050405020304" pitchFamily="18" charset="0"/>
                <a:cs typeface="Times New Roman" panose="02020603050405020304" pitchFamily="18" charset="0"/>
              </a:rPr>
              <a:t>(A/m)</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70</a:t>
            </a:fld>
            <a:endParaRPr lang="en-US"/>
          </a:p>
        </p:txBody>
      </p:sp>
      <p:pic>
        <p:nvPicPr>
          <p:cNvPr id="3" name="Picture 2"/>
          <p:cNvPicPr>
            <a:picLocks noChangeAspect="1"/>
          </p:cNvPicPr>
          <p:nvPr/>
        </p:nvPicPr>
        <p:blipFill>
          <a:blip r:embed="rId2"/>
          <a:stretch>
            <a:fillRect/>
          </a:stretch>
        </p:blipFill>
        <p:spPr>
          <a:xfrm>
            <a:off x="838200" y="2109283"/>
            <a:ext cx="5100747" cy="3828469"/>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5938947" y="2109283"/>
            <a:ext cx="5100747" cy="3828469"/>
          </a:xfrm>
          <a:prstGeom prst="rect">
            <a:avLst/>
          </a:prstGeom>
          <a:ln>
            <a:solidFill>
              <a:schemeClr val="tx1"/>
            </a:solidFill>
          </a:ln>
        </p:spPr>
      </p:pic>
    </p:spTree>
    <p:extLst>
      <p:ext uri="{BB962C8B-B14F-4D97-AF65-F5344CB8AC3E}">
        <p14:creationId xmlns:p14="http://schemas.microsoft.com/office/powerpoint/2010/main" xmlns="" val="31405893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71</a:t>
            </a:fld>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3133725" y="1972469"/>
            <a:ext cx="5924550" cy="405765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688463938"/>
              </p:ext>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xmlns="" val="20000"/>
                    </a:ext>
                  </a:extLst>
                </a:gridCol>
                <a:gridCol w="2628900">
                  <a:extLst>
                    <a:ext uri="{9D8B030D-6E8A-4147-A177-3AD203B41FA5}">
                      <a16:colId xmlns:a16="http://schemas.microsoft.com/office/drawing/2014/main" xmlns="" val="20001"/>
                    </a:ext>
                  </a:extLst>
                </a:gridCol>
                <a:gridCol w="2628900">
                  <a:extLst>
                    <a:ext uri="{9D8B030D-6E8A-4147-A177-3AD203B41FA5}">
                      <a16:colId xmlns:a16="http://schemas.microsoft.com/office/drawing/2014/main" xmlns="" val="20002"/>
                    </a:ext>
                  </a:extLst>
                </a:gridCol>
                <a:gridCol w="2628900">
                  <a:extLst>
                    <a:ext uri="{9D8B030D-6E8A-4147-A177-3AD203B41FA5}">
                      <a16:colId xmlns:a16="http://schemas.microsoft.com/office/drawing/2014/main" xmlns=""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72</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xmlns=""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xmlns=""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xmlns=""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xmlns=""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xmlns=""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xmlns=""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xmlns=""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xmlns=""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xmlns=""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xmlns=""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xmlns=""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xmlns=""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xmlns="" val="131563870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mc:Choice xmlns:a14="http://schemas.microsoft.com/office/drawing/2010/main" xmlns="" Requires="a14">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73</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xmlns=""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xmlns=""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xmlns=""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xmlns=""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xmlns=""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xmlns=""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xmlns=""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xmlns=""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xmlns=""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xmlns=""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xmlns=""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xmlns=""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xmlns="" val="223586062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74</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xmlns="" Requires="a14">
          <p:sp>
            <p:nvSpPr>
              <p:cNvPr id="3" name="TextBox 2"/>
              <p:cNvSpPr txBox="1"/>
              <p:nvPr/>
            </p:nvSpPr>
            <p:spPr>
              <a:xfrm>
                <a:off x="838200" y="1847850"/>
                <a:ext cx="4661263" cy="4476418"/>
              </a:xfrm>
              <a:prstGeom prst="rect">
                <a:avLst/>
              </a:prstGeom>
              <a:noFill/>
            </p:spPr>
            <p:txBody>
              <a:bodyPr wrap="square" rtlCol="0">
                <a:spAutoFit/>
              </a:bodyPr>
              <a:lstStyle/>
              <a:p>
                <a:r>
                  <a:rPr lang="en-US"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dΦ</m:t>
                          </m:r>
                        </m:num>
                        <m:den>
                          <m:r>
                            <m:rPr>
                              <m:sty m:val="p"/>
                            </m:rPr>
                            <a:rPr lang="en-US" b="0" i="0" smtClean="0">
                              <a:latin typeface="Cambria Math" panose="02040503050406030204" pitchFamily="18" charset="0"/>
                            </a:rPr>
                            <m:t>dt</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2. External Electric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num>
                        <m:den>
                          <m:r>
                            <a:rPr lang="en-US" b="0" i="0" smtClean="0">
                              <a:latin typeface="Cambria Math" panose="02040503050406030204" pitchFamily="18" charset="0"/>
                            </a:rPr>
                            <m:t>2</m:t>
                          </m:r>
                          <m:r>
                            <m:rPr>
                              <m:sty m:val="p"/>
                            </m:rPr>
                            <a:rPr lang="en-US" b="0" i="0" smtClean="0">
                              <a:latin typeface="Cambria Math" panose="02040503050406030204" pitchFamily="18" charset="0"/>
                              <a:ea typeface="Cambria Math" panose="02040503050406030204" pitchFamily="18" charset="0"/>
                            </a:rPr>
                            <m:t>πr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3. External Magnetic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num>
                        <m:den>
                          <m:r>
                            <m:rPr>
                              <m:sty m:val="p"/>
                            </m:rPr>
                            <a:rPr lang="en-US" b="0" i="0" smtClean="0">
                              <a:latin typeface="Cambria Math" panose="02040503050406030204" pitchFamily="18" charset="0"/>
                            </a:rPr>
                            <m:t>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4. Propagation Constant</a:t>
                </a:r>
              </a:p>
              <a:p>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γ</m:t>
                      </m:r>
                      <m:r>
                        <a:rPr lang="en-US" b="0" i="0" smtClean="0">
                          <a:latin typeface="Cambria Math" panose="02040503050406030204" pitchFamily="18" charset="0"/>
                        </a:rPr>
                        <m:t>(</m:t>
                      </m:r>
                      <m:r>
                        <m:rPr>
                          <m:sty m:val="p"/>
                        </m:rPr>
                        <a:rPr lang="en-US">
                          <a:latin typeface="Cambria Math" panose="02040503050406030204" pitchFamily="18" charset="0"/>
                        </a:rPr>
                        <m:t>jω</m:t>
                      </m:r>
                      <m:r>
                        <a:rPr lang="en-US" b="0" i="0" smtClean="0">
                          <a:latin typeface="Cambria Math" panose="02040503050406030204" pitchFamily="18" charset="0"/>
                        </a:rPr>
                        <m:t>)</m:t>
                      </m:r>
                      <m:r>
                        <a:rPr lang="en-US" i="0">
                          <a:latin typeface="Cambria Math" panose="02040503050406030204" pitchFamily="18" charset="0"/>
                        </a:rPr>
                        <m:t>=</m:t>
                      </m:r>
                      <m:rad>
                        <m:radPr>
                          <m:degHide m:val="on"/>
                          <m:ctrlPr>
                            <a:rPr lang="en-US" i="1">
                              <a:latin typeface="Cambria Math" panose="02040503050406030204" pitchFamily="18" charset="0"/>
                            </a:rPr>
                          </m:ctrlPr>
                        </m:radPr>
                        <m:deg/>
                        <m:e>
                          <m:r>
                            <a:rPr lang="en-US" i="0">
                              <a:latin typeface="Cambria Math" panose="02040503050406030204" pitchFamily="18" charset="0"/>
                            </a:rPr>
                            <m:t>(</m:t>
                          </m:r>
                          <m:r>
                            <m:rPr>
                              <m:sty m:val="p"/>
                            </m:rPr>
                            <a:rPr lang="en-US" i="0">
                              <a:latin typeface="Cambria Math" panose="02040503050406030204" pitchFamily="18" charset="0"/>
                            </a:rPr>
                            <m:t>jωμ</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r>
                            <a:rPr lang="en-US" i="0">
                              <a:latin typeface="Cambria Math" panose="02040503050406030204" pitchFamily="18" charset="0"/>
                            </a:rPr>
                            <m:t>)</m:t>
                          </m:r>
                        </m:e>
                      </m:rad>
                      <m:r>
                        <a:rPr lang="en-US" i="0">
                          <a:latin typeface="Cambria Math" panose="02040503050406030204" pitchFamily="18" charset="0"/>
                        </a:rPr>
                        <m:t>=</m:t>
                      </m:r>
                      <m:r>
                        <m:rPr>
                          <m:sty m:val="p"/>
                        </m:rPr>
                        <a:rPr lang="en-US" i="0">
                          <a:latin typeface="Cambria Math" panose="02040503050406030204" pitchFamily="18" charset="0"/>
                        </a:rPr>
                        <m:t>α</m:t>
                      </m:r>
                      <m:r>
                        <a:rPr lang="en-US" i="0">
                          <a:latin typeface="Cambria Math" panose="02040503050406030204" pitchFamily="18" charset="0"/>
                        </a:rPr>
                        <m:t>+</m:t>
                      </m:r>
                      <m:r>
                        <m:rPr>
                          <m:sty m:val="p"/>
                        </m:rPr>
                        <a:rPr lang="en-US" i="0">
                          <a:latin typeface="Cambria Math" panose="02040503050406030204" pitchFamily="18" charset="0"/>
                        </a:rPr>
                        <m:t>jβ</m:t>
                      </m:r>
                    </m:oMath>
                  </m:oMathPara>
                </a14:m>
                <a:endParaRPr lang="en-US" dirty="0">
                  <a:latin typeface="Times New Roman" pitchFamily="18" charset="0"/>
                  <a:ea typeface="Calibri" panose="020F0502020204030204" pitchFamily="34" charset="0"/>
                  <a:cs typeface="Times New Roman" pitchFamily="18" charset="0"/>
                </a:endParaRPr>
              </a:p>
              <a:p>
                <a:r>
                  <a:rPr lang="en-US" dirty="0">
                    <a:latin typeface="Times New Roman" pitchFamily="18" charset="0"/>
                    <a:ea typeface="Calibri" panose="020F0502020204030204" pitchFamily="34" charset="0"/>
                    <a:cs typeface="Times New Roman" pitchFamily="18" charset="0"/>
                  </a:rPr>
                  <a:t>5. Intrinsic wave impedance</a:t>
                </a:r>
              </a:p>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rPr>
                        <m:t>η</m:t>
                      </m:r>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den>
                      </m:f>
                      <m:r>
                        <a:rPr lang="en-US" b="0" i="0"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m:rPr>
                                  <m:sty m:val="p"/>
                                </m:rPr>
                                <a:rPr lang="en-US" i="0">
                                  <a:latin typeface="Cambria Math" panose="02040503050406030204" pitchFamily="18" charset="0"/>
                                </a:rPr>
                                <m:t>jωμ</m:t>
                              </m:r>
                            </m:num>
                            <m:den>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den>
                          </m:f>
                        </m:e>
                      </m:rad>
                    </m:oMath>
                  </m:oMathPara>
                </a14:m>
                <a:endParaRPr lang="en-US" b="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838200" y="1847850"/>
                <a:ext cx="4661263" cy="4476418"/>
              </a:xfrm>
              <a:prstGeom prst="rect">
                <a:avLst/>
              </a:prstGeom>
              <a:blipFill>
                <a:blip r:embed="rId3"/>
                <a:stretch>
                  <a:fillRect l="-1178" t="-681"/>
                </a:stretch>
              </a:blipFill>
            </p:spPr>
            <p:txBody>
              <a:bodyPr/>
              <a:lstStyle/>
              <a:p>
                <a:r>
                  <a:rPr lang="en-US">
                    <a:noFill/>
                  </a:rPr>
                  <a:t> </a:t>
                </a:r>
              </a:p>
            </p:txBody>
          </p:sp>
        </mc:Fallback>
      </mc:AlternateContent>
    </p:spTree>
    <p:extLst>
      <p:ext uri="{BB962C8B-B14F-4D97-AF65-F5344CB8AC3E}">
        <p14:creationId xmlns:p14="http://schemas.microsoft.com/office/powerpoint/2010/main" xmlns="" val="46496191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mc:AlternateContent xmlns:mc="http://schemas.openxmlformats.org/markup-compatibility/2006">
        <mc:Choice xmlns:a14="http://schemas.microsoft.com/office/drawing/2010/main" xmlns=""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a:rPr>
                                    <m:t>𝑥</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a:rPr>
                                    <m:t>𝑥</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12582"/>
            <a:ext cx="5555359" cy="3482906"/>
          </a:xfrm>
          <a:prstGeom prst="rect">
            <a:avLst/>
          </a:prstGeom>
          <a:ln>
            <a:solidFill>
              <a:schemeClr val="tx1"/>
            </a:solidFill>
          </a:ln>
        </p:spPr>
      </p:pic>
    </p:spTree>
    <p:extLst>
      <p:ext uri="{BB962C8B-B14F-4D97-AF65-F5344CB8AC3E}">
        <p14:creationId xmlns:p14="http://schemas.microsoft.com/office/powerpoint/2010/main" xmlns="" val="18188360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Propagation Constant versus bias</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552218" y="2763875"/>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p:sp>
        <p:nvSpPr>
          <p:cNvPr id="9" name="TextBox 8"/>
          <p:cNvSpPr txBox="1"/>
          <p:nvPr/>
        </p:nvSpPr>
        <p:spPr>
          <a:xfrm>
            <a:off x="838201" y="1667554"/>
            <a:ext cx="983415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magnetic bias can be used to modulate the Attenuation Constant and Phase velocity.</a:t>
            </a:r>
            <a:endParaRPr lang="en-US"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953009" y="2763875"/>
            <a:ext cx="5400791" cy="3182813"/>
          </a:xfrm>
          <a:prstGeom prst="rect">
            <a:avLst/>
          </a:prstGeom>
          <a:ln>
            <a:solidFill>
              <a:schemeClr val="tx1"/>
            </a:solidFill>
          </a:ln>
        </p:spPr>
      </p:pic>
    </p:spTree>
    <p:extLst>
      <p:ext uri="{BB962C8B-B14F-4D97-AF65-F5344CB8AC3E}">
        <p14:creationId xmlns:p14="http://schemas.microsoft.com/office/powerpoint/2010/main" xmlns="" val="39333220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838200" y="2156618"/>
                <a:ext cx="5372100" cy="4351338"/>
              </a:xfrm>
            </p:spPr>
            <p:txBody>
              <a:bodyPr>
                <a:normAutofit/>
              </a:bodyPr>
              <a:lstStyle/>
              <a:p>
                <a:pPr marL="285750" indent="-285750"/>
                <a:r>
                  <a:rPr lang="en-US" dirty="0" smtClean="0">
                    <a:latin typeface="Cambria Math" panose="02040503050406030204" pitchFamily="18" charset="0"/>
                  </a:rPr>
                  <a:t>The phase velocity was calculated by the following </a:t>
                </a:r>
                <a:r>
                  <a:rPr lang="en-US" smtClean="0">
                    <a:latin typeface="Cambria Math" panose="02040503050406030204" pitchFamily="18" charset="0"/>
                  </a:rPr>
                  <a:t>relation:</a:t>
                </a:r>
                <a:endParaRPr lang="en-US"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𝑝</m:t>
                          </m:r>
                        </m:sub>
                      </m:sSub>
                      <m:d>
                        <m:dPr>
                          <m:ctrlPr>
                            <a:rPr lang="en-US" i="1">
                              <a:latin typeface="Cambria Math" panose="02040503050406030204" pitchFamily="18" charset="0"/>
                            </a:rPr>
                          </m:ctrlPr>
                        </m:dPr>
                        <m:e>
                          <m:r>
                            <m:rPr>
                              <m:sty m:val="p"/>
                            </m:rPr>
                            <a:rPr lang="en-US">
                              <a:latin typeface="Cambria Math" panose="02040503050406030204" pitchFamily="18" charset="0"/>
                            </a:rPr>
                            <m:t>ω</m:t>
                          </m:r>
                        </m:e>
                      </m:d>
                      <m:r>
                        <a:rPr lang="en-US">
                          <a:latin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𝜔</m:t>
                          </m:r>
                        </m:num>
                        <m:den>
                          <m:r>
                            <a:rPr lang="en-US" i="1" smtClean="0">
                              <a:latin typeface="Cambria Math" panose="02040503050406030204" pitchFamily="18" charset="0"/>
                              <a:ea typeface="Cambria Math" panose="02040503050406030204" pitchFamily="18" charset="0"/>
                            </a:rPr>
                            <m:t>𝛽</m:t>
                          </m:r>
                        </m:den>
                      </m:f>
                    </m:oMath>
                  </m:oMathPara>
                </a14:m>
                <a:endParaRPr lang="en-US" i="1" dirty="0">
                  <a:latin typeface="Cambria Math" panose="02040503050406030204" pitchFamily="18" charset="0"/>
                </a:endParaRPr>
              </a:p>
              <a:p>
                <a:endParaRPr lang="en-US" dirty="0">
                  <a:latin typeface="Cambria Math" panose="02040503050406030204" pitchFamily="18" charset="0"/>
                </a:endParaRP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2156618"/>
                <a:ext cx="5372100" cy="4351338"/>
              </a:xfrm>
              <a:blipFill>
                <a:blip r:embed="rId2"/>
                <a:stretch>
                  <a:fillRect l="-2043" t="-2521"/>
                </a:stretch>
              </a:blipFill>
            </p:spPr>
            <p:txBody>
              <a:bodyPr/>
              <a:lstStyle/>
              <a:p>
                <a:r>
                  <a:rPr lang="en-US" dirty="0">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p:pic>
        <p:nvPicPr>
          <p:cNvPr id="6" name="Picture 5"/>
          <p:cNvPicPr>
            <a:picLocks noChangeAspect="1"/>
          </p:cNvPicPr>
          <p:nvPr/>
        </p:nvPicPr>
        <p:blipFill>
          <a:blip r:embed="rId3"/>
          <a:stretch>
            <a:fillRect/>
          </a:stretch>
        </p:blipFill>
        <p:spPr>
          <a:xfrm>
            <a:off x="5832920" y="1943099"/>
            <a:ext cx="5555359" cy="3482906"/>
          </a:xfrm>
          <a:prstGeom prst="rect">
            <a:avLst/>
          </a:prstGeom>
          <a:ln>
            <a:solidFill>
              <a:schemeClr val="tx1"/>
            </a:solidFill>
          </a:ln>
        </p:spPr>
      </p:pic>
    </p:spTree>
    <p:extLst>
      <p:ext uri="{BB962C8B-B14F-4D97-AF65-F5344CB8AC3E}">
        <p14:creationId xmlns:p14="http://schemas.microsoft.com/office/powerpoint/2010/main" xmlns="" val="14152861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mc:AlternateContent xmlns:mc="http://schemas.openxmlformats.org/markup-compatibility/2006">
        <mc:Choice xmlns:a14="http://schemas.microsoft.com/office/drawing/2010/main" xmlns="" Requires="a14">
          <p:sp>
            <p:nvSpPr>
              <p:cNvPr id="6" name="Rectangle 5"/>
              <p:cNvSpPr/>
              <p:nvPr/>
            </p:nvSpPr>
            <p:spPr>
              <a:xfrm>
                <a:off x="394063" y="1938676"/>
                <a:ext cx="5327469" cy="4070538"/>
              </a:xfrm>
              <a:prstGeom prst="rect">
                <a:avLst/>
              </a:prstGeom>
            </p:spPr>
            <p:txBody>
              <a:bodyPr wrap="square">
                <a:spAutoFit/>
              </a:bodyPr>
              <a:lstStyle/>
              <a:p>
                <a:pPr marL="285750" indent="-285750">
                  <a:buFont typeface="Arial" pitchFamily="34" charset="0"/>
                  <a:buChar char="•"/>
                </a:pPr>
                <a:r>
                  <a:rPr lang="en-US" sz="2400" dirty="0" smtClean="0">
                    <a:latin typeface="Times New Roman" panose="02020603050405020304" pitchFamily="18" charset="0"/>
                    <a:cs typeface="Times New Roman" panose="02020603050405020304" pitchFamily="18" charset="0"/>
                  </a:rPr>
                  <a:t>The intrinsic wave impedance is given by</a:t>
                </a:r>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a:rPr>
                              <m:t>𝐸</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smtClean="0">
                                <a:latin typeface="Cambria Math" panose="02040503050406030204" pitchFamily="18" charset="0"/>
                              </a:rPr>
                            </m:ctrlPr>
                          </m:sSubPr>
                          <m:e>
                            <m:r>
                              <a:rPr lang="en-US" sz="2400" b="0" i="1" smtClean="0">
                                <a:latin typeface="Cambria Math"/>
                              </a:rPr>
                              <m:t>𝐻</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1" smtClean="0">
                        <a:latin typeface="Cambria Math"/>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m</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m:rPr>
                                <m:sty m:val="p"/>
                              </m:rPr>
                              <a:rPr lang="en-US" sz="2400">
                                <a:latin typeface="Cambria Math" panose="02040503050406030204" pitchFamily="18" charset="0"/>
                              </a:rPr>
                              <m:t>m</m:t>
                            </m:r>
                            <m:r>
                              <a:rPr lang="en-US" sz="2400">
                                <a:latin typeface="Cambria Math" panose="02040503050406030204" pitchFamily="18" charset="0"/>
                              </a:rPr>
                              <m:t>,</m:t>
                            </m:r>
                            <m:r>
                              <m:rPr>
                                <m:sty m:val="p"/>
                              </m:rPr>
                              <a:rPr lang="en-US" sz="2400">
                                <a:latin typeface="Cambria Math" panose="02040503050406030204" pitchFamily="18" charset="0"/>
                              </a:rPr>
                              <m:t>disp</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den>
                    </m:f>
                  </m:oMath>
                </a14:m>
                <a:endParaRPr lang="en-US" sz="2400" i="1" dirty="0" smtClean="0">
                  <a:latin typeface="Cambria Math" panose="02040503050406030204" pitchFamily="18" charset="0"/>
                </a:endParaRPr>
              </a:p>
              <a:p>
                <a:pPr algn="ctr"/>
                <a:endParaRPr lang="en-US" sz="2400" dirty="0" smtClean="0"/>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den>
                        </m:f>
                      </m:e>
                    </m:rad>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m:rPr>
                                <m:sty m:val="p"/>
                              </m:rPr>
                              <a:rPr lang="en-US" sz="2400">
                                <a:latin typeface="Cambria Math" panose="02040503050406030204" pitchFamily="18" charset="0"/>
                              </a:rPr>
                              <m:t>jωμ</m:t>
                            </m:r>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den>
                        </m:f>
                      </m:e>
                    </m:rad>
                  </m:oMath>
                </a14:m>
                <a:endParaRPr lang="en-US" sz="2400" dirty="0" smtClean="0"/>
              </a:p>
              <a:p>
                <a:pPr algn="ctr"/>
                <a:endParaRPr lang="en-US" sz="2400" dirty="0"/>
              </a:p>
              <a:p>
                <a:pPr marL="285750" indent="-285750">
                  <a:buFont typeface="Arial" pitchFamily="34" charset="0"/>
                  <a:buChar char="•"/>
                </a:pPr>
                <a:r>
                  <a:rPr lang="en-US" sz="2400" dirty="0">
                    <a:latin typeface="Times New Roman" panose="02020603050405020304" pitchFamily="18" charset="0"/>
                    <a:cs typeface="Times New Roman" panose="02020603050405020304" pitchFamily="18" charset="0"/>
                  </a:rPr>
                  <a:t>Near 1 GHz, the permeability drops to 1 hence the intrinsic impedance approaches 377 Ohm. </a:t>
                </a:r>
              </a:p>
            </p:txBody>
          </p:sp>
        </mc:Choice>
        <mc:Fallback>
          <p:sp>
            <p:nvSpPr>
              <p:cNvPr id="6" name="Rectangle 5"/>
              <p:cNvSpPr>
                <a:spLocks noRot="1" noChangeAspect="1" noMove="1" noResize="1" noEditPoints="1" noAdjustHandles="1" noChangeArrowheads="1" noChangeShapeType="1" noTextEdit="1"/>
              </p:cNvSpPr>
              <p:nvPr/>
            </p:nvSpPr>
            <p:spPr>
              <a:xfrm>
                <a:off x="394063" y="1938676"/>
                <a:ext cx="5327469" cy="4070538"/>
              </a:xfrm>
              <a:prstGeom prst="rect">
                <a:avLst/>
              </a:prstGeom>
              <a:blipFill>
                <a:blip r:embed="rId2"/>
                <a:stretch>
                  <a:fillRect l="-1602" t="-1198" b="-2545"/>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832920" y="2232492"/>
            <a:ext cx="5555359" cy="3482906"/>
          </a:xfrm>
          <a:prstGeom prst="rect">
            <a:avLst/>
          </a:prstGeom>
          <a:ln>
            <a:solidFill>
              <a:schemeClr val="tx1"/>
            </a:solidFill>
          </a:ln>
        </p:spPr>
      </p:pic>
    </p:spTree>
    <p:extLst>
      <p:ext uri="{BB962C8B-B14F-4D97-AF65-F5344CB8AC3E}">
        <p14:creationId xmlns:p14="http://schemas.microsoft.com/office/powerpoint/2010/main" xmlns="" val="11794372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Intrinsic Wave Impedance versus bias</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838200" y="2727613"/>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p:pic>
        <p:nvPicPr>
          <p:cNvPr id="7" name="Picture 6"/>
          <p:cNvPicPr>
            <a:picLocks noChangeAspect="1"/>
          </p:cNvPicPr>
          <p:nvPr/>
        </p:nvPicPr>
        <p:blipFill>
          <a:blip r:embed="rId3"/>
          <a:stretch>
            <a:fillRect/>
          </a:stretch>
        </p:blipFill>
        <p:spPr>
          <a:xfrm>
            <a:off x="6238991" y="2727613"/>
            <a:ext cx="5400791" cy="3182813"/>
          </a:xfrm>
          <a:prstGeom prst="rect">
            <a:avLst/>
          </a:prstGeom>
          <a:ln>
            <a:solidFill>
              <a:schemeClr val="tx1"/>
            </a:solidFill>
          </a:ln>
        </p:spPr>
      </p:pic>
      <p:sp>
        <p:nvSpPr>
          <p:cNvPr id="8" name="Rectangle 7"/>
          <p:cNvSpPr/>
          <p:nvPr/>
        </p:nvSpPr>
        <p:spPr>
          <a:xfrm>
            <a:off x="990599" y="1743430"/>
            <a:ext cx="10269583"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Intrinsic Wave Impedance of the Magnetic Transmission Line.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084196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37385867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80</a:t>
            </a:fld>
            <a:endParaRPr lang="en-US"/>
          </a:p>
        </p:txBody>
      </p:sp>
      <mc:AlternateContent xmlns:mc="http://schemas.openxmlformats.org/markup-compatibility/2006">
        <mc:Choice xmlns:a14="http://schemas.microsoft.com/office/drawing/2010/main" xmlns=""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6096000" y="1961383"/>
            <a:ext cx="5555359" cy="3482906"/>
          </a:xfrm>
          <a:prstGeom prst="rect">
            <a:avLst/>
          </a:prstGeom>
          <a:ln>
            <a:solidFill>
              <a:schemeClr val="tx1"/>
            </a:solidFill>
          </a:ln>
        </p:spPr>
      </p:pic>
    </p:spTree>
    <p:extLst>
      <p:ext uri="{BB962C8B-B14F-4D97-AF65-F5344CB8AC3E}">
        <p14:creationId xmlns:p14="http://schemas.microsoft.com/office/powerpoint/2010/main" xmlns="" val="28600340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Longitudinal Admittance </a:t>
            </a:r>
            <a:r>
              <a:rPr lang="en-US" dirty="0" smtClean="0">
                <a:latin typeface="Times New Roman" pitchFamily="18" charset="0"/>
                <a:cs typeface="Times New Roman" pitchFamily="18" charset="0"/>
              </a:rPr>
              <a:t>versus bias</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81</a:t>
            </a:fld>
            <a:endParaRPr lang="en-US"/>
          </a:p>
        </p:txBody>
      </p:sp>
      <p:pic>
        <p:nvPicPr>
          <p:cNvPr id="7" name="Picture 6"/>
          <p:cNvPicPr>
            <a:picLocks noChangeAspect="1"/>
          </p:cNvPicPr>
          <p:nvPr/>
        </p:nvPicPr>
        <p:blipFill>
          <a:blip r:embed="rId2"/>
          <a:stretch>
            <a:fillRect/>
          </a:stretch>
        </p:blipFill>
        <p:spPr>
          <a:xfrm>
            <a:off x="695209" y="2847611"/>
            <a:ext cx="5400791" cy="3182813"/>
          </a:xfrm>
          <a:prstGeom prst="rect">
            <a:avLst/>
          </a:prstGeom>
          <a:ln>
            <a:solidFill>
              <a:schemeClr val="tx1"/>
            </a:solidFill>
          </a:ln>
        </p:spPr>
      </p:pic>
      <p:sp>
        <p:nvSpPr>
          <p:cNvPr id="8" name="Rectangle 7"/>
          <p:cNvSpPr/>
          <p:nvPr/>
        </p:nvSpPr>
        <p:spPr>
          <a:xfrm>
            <a:off x="838200" y="1690688"/>
            <a:ext cx="10617926"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Longitudinal Admittance. This controls the losses and the bandwidth of the Magnetic Transmission Line </a:t>
            </a:r>
            <a:endParaRPr lang="en-US" sz="2400" dirty="0">
              <a:latin typeface="Times New Roman" panose="02020603050405020304" pitchFamily="18" charset="0"/>
              <a:cs typeface="Times New Roman" panose="02020603050405020304" pitchFamily="18" charset="0"/>
            </a:endParaRPr>
          </a:p>
        </p:txBody>
      </p:sp>
      <p:pic>
        <p:nvPicPr>
          <p:cNvPr id="9" name="Content Placeholder 5"/>
          <p:cNvPicPr>
            <a:picLocks noGrp="1" noChangeAspect="1"/>
          </p:cNvPicPr>
          <p:nvPr>
            <p:ph idx="1"/>
          </p:nvPr>
        </p:nvPicPr>
        <p:blipFill>
          <a:blip r:embed="rId3"/>
          <a:stretch>
            <a:fillRect/>
          </a:stretch>
        </p:blipFill>
        <p:spPr>
          <a:xfrm>
            <a:off x="6147163" y="2847611"/>
            <a:ext cx="5400791" cy="3182813"/>
          </a:xfrm>
          <a:prstGeom prst="rect">
            <a:avLst/>
          </a:prstGeom>
          <a:ln>
            <a:solidFill>
              <a:schemeClr val="tx1"/>
            </a:solidFill>
          </a:ln>
        </p:spPr>
      </p:pic>
    </p:spTree>
    <p:extLst>
      <p:ext uri="{BB962C8B-B14F-4D97-AF65-F5344CB8AC3E}">
        <p14:creationId xmlns:p14="http://schemas.microsoft.com/office/powerpoint/2010/main" xmlns="" val="22941292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82</a:t>
            </a:fld>
            <a:endParaRPr lang="en-US">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669634" y="2170872"/>
            <a:ext cx="5555359" cy="3482906"/>
          </a:xfrm>
          <a:prstGeom prst="rect">
            <a:avLst/>
          </a:prstGeom>
          <a:ln>
            <a:solidFill>
              <a:schemeClr val="tx1"/>
            </a:solidFill>
          </a:ln>
        </p:spPr>
      </p:pic>
    </p:spTree>
    <p:extLst>
      <p:ext uri="{BB962C8B-B14F-4D97-AF65-F5344CB8AC3E}">
        <p14:creationId xmlns:p14="http://schemas.microsoft.com/office/powerpoint/2010/main" xmlns="" val="7755175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a:t>
            </a:r>
            <a:r>
              <a:rPr lang="en-US" dirty="0" smtClean="0">
                <a:latin typeface="Times New Roman" panose="02020603050405020304" pitchFamily="18" charset="0"/>
                <a:cs typeface="Times New Roman" pitchFamily="18" charset="0"/>
              </a:rPr>
              <a:t>versus bias</a:t>
            </a:r>
            <a:endParaRPr lang="en-US" dirty="0"/>
          </a:p>
        </p:txBody>
      </p:sp>
      <p:pic>
        <p:nvPicPr>
          <p:cNvPr id="6" name="Content Placeholder 5"/>
          <p:cNvPicPr>
            <a:picLocks noGrp="1" noChangeAspect="1"/>
          </p:cNvPicPr>
          <p:nvPr>
            <p:ph idx="1"/>
          </p:nvPr>
        </p:nvPicPr>
        <p:blipFill>
          <a:blip r:embed="rId2"/>
          <a:stretch>
            <a:fillRect/>
          </a:stretch>
        </p:blipFill>
        <p:spPr>
          <a:xfrm>
            <a:off x="6096000" y="2117264"/>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83</a:t>
            </a:fld>
            <a:endParaRPr lang="en-US"/>
          </a:p>
        </p:txBody>
      </p:sp>
      <p:sp>
        <p:nvSpPr>
          <p:cNvPr id="8" name="Rectangle 7"/>
          <p:cNvSpPr/>
          <p:nvPr/>
        </p:nvSpPr>
        <p:spPr>
          <a:xfrm>
            <a:off x="838200" y="2117264"/>
            <a:ext cx="5157652" cy="1569660"/>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Transverse Impedance. This controls the bandwidth of the Magnetic Transmission Line.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1578671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a:t>
            </a:r>
            <a:r>
              <a:rPr lang="en-US" dirty="0" err="1" smtClean="0">
                <a:latin typeface="Times New Roman" pitchFamily="18" charset="0"/>
                <a:cs typeface="Times New Roman" pitchFamily="18" charset="0"/>
              </a:rPr>
              <a:t>Gyromagnetic</a:t>
            </a:r>
            <a:r>
              <a:rPr lang="en-US" dirty="0" smtClean="0">
                <a:latin typeface="Times New Roman" pitchFamily="18" charset="0"/>
                <a:cs typeface="Times New Roman" pitchFamily="18" charset="0"/>
              </a:rPr>
              <a:t>,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36425766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85</a:t>
            </a:fld>
            <a:endParaRPr lang="en-US"/>
          </a:p>
        </p:txBody>
      </p:sp>
    </p:spTree>
    <p:extLst>
      <p:ext uri="{BB962C8B-B14F-4D97-AF65-F5344CB8AC3E}">
        <p14:creationId xmlns:p14="http://schemas.microsoft.com/office/powerpoint/2010/main" xmlns="" val="13591220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mc:Choice xmlns:a14="http://schemas.microsoft.com/office/drawing/2010/main" xmlns=""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82104843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87</a:t>
            </a:fld>
            <a:endParaRPr lang="en-US"/>
          </a:p>
        </p:txBody>
      </p:sp>
    </p:spTree>
    <p:extLst>
      <p:ext uri="{BB962C8B-B14F-4D97-AF65-F5344CB8AC3E}">
        <p14:creationId xmlns:p14="http://schemas.microsoft.com/office/powerpoint/2010/main" xmlns="" val="154239304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384495726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7859327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mc:Choice xmlns:a14="http://schemas.microsoft.com/office/drawing/2010/main" xmlns=""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334232234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xmlns="" val="652069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2.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5175</TotalTime>
  <Words>3466</Words>
  <Application>Microsoft Office PowerPoint</Application>
  <PresentationFormat>Custom</PresentationFormat>
  <Paragraphs>521</Paragraphs>
  <Slides>90</Slides>
  <Notes>1</Notes>
  <HiddenSlides>0</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Office Theme</vt:lpstr>
      <vt:lpstr>Modeling and Simulation of Magnetic Transmission Lines</vt:lpstr>
      <vt:lpstr>Research Objectives</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Dispersion of Permeability</vt:lpstr>
      <vt:lpstr>3.2. MEEP: Gyromagnetism</vt:lpstr>
      <vt:lpstr>3.2. MEEP: Gyromagnetism</vt:lpstr>
      <vt:lpstr>3.2. MEEP: Transmittance Spectra</vt:lpstr>
      <vt:lpstr>3.3. MEEP Simulation of Dispersive, Gyromagnetic Ferromagnetic Transmission Line </vt:lpstr>
      <vt:lpstr>3.3. MEEP Simulation for Magnetic Transmission Line</vt:lpstr>
      <vt:lpstr>3.3. Introduction to Pulse Transformer</vt:lpstr>
      <vt:lpstr>3.3. Pulse Transformer Magnetic Transmission Line Model</vt:lpstr>
      <vt:lpstr>3.3. Pulse Transformer Simulation in MEEP</vt:lpstr>
      <vt:lpstr>3.3. Geometry of Pulse Transformer</vt:lpstr>
      <vt:lpstr>3.3. Material Properties of MnZn Ferrite</vt:lpstr>
      <vt:lpstr>3.3. Susceptibility versus bias</vt:lpstr>
      <vt:lpstr>3.3. Soft Electric Gaussian Current Pulse</vt:lpstr>
      <vt:lpstr>3.3. Evolution of Transverse Magnetic Field Intensity H (A/m)</vt:lpstr>
      <vt:lpstr>3.3. Evolution of Poynting Flux Density</vt:lpstr>
      <vt:lpstr>3.3. Color map for Longitudinal Fields</vt:lpstr>
      <vt:lpstr>3.3. Color map for Transverse Fields</vt:lpstr>
      <vt:lpstr>3.3. Field Map for Magnetic Transmission Line</vt:lpstr>
      <vt:lpstr>3.3. Propagation Constant of Magnetic Transmission Line</vt:lpstr>
      <vt:lpstr>3.3. Propagation Constant versus bias</vt:lpstr>
      <vt:lpstr>3.3. Phase Velocity of Magnetic Transmission Line</vt:lpstr>
      <vt:lpstr>3.3. Intrinsic Wave Impedance of Magnetic Transmission Line</vt:lpstr>
      <vt:lpstr>3.3. Intrinsic Wave Impedance versus bias</vt:lpstr>
      <vt:lpstr>3.3. Longitudinal Admittance of Magnetic Transmission Line</vt:lpstr>
      <vt:lpstr>3.3. Longitudinal Admittance versus bias</vt:lpstr>
      <vt:lpstr>3.3. Transverse Impedance of Magnetic Transmission Line</vt:lpstr>
      <vt:lpstr>3.3. Transverse Impedance versus bias</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Dell</cp:lastModifiedBy>
  <cp:revision>1407</cp:revision>
  <dcterms:created xsi:type="dcterms:W3CDTF">2019-10-08T20:14:06Z</dcterms:created>
  <dcterms:modified xsi:type="dcterms:W3CDTF">2020-10-23T20:59:03Z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